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4/29/2019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4/29/2019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4/29/2019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4/29/2019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t>FRIEDRICH AUGHAST FROEBEL </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13</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indent="0" algn="just">
              <a:buNone/>
            </a:pPr>
            <a:r>
              <a:rPr lang="en-US" dirty="0" smtClean="0"/>
              <a:t>Third gift is often called the building box has a large cube divided into eight similar equal cubes from which the child can build up a number of artistic forms such as benches, door and bridges.</a:t>
            </a:r>
          </a:p>
          <a:p>
            <a:pPr marL="0" indent="0" algn="just">
              <a:buNone/>
            </a:pPr>
            <a:endParaRPr lang="en-US" dirty="0" smtClean="0"/>
          </a:p>
          <a:p>
            <a:pPr marL="0" indent="0" algn="just">
              <a:buNone/>
            </a:pPr>
            <a:endParaRPr lang="en-US" dirty="0"/>
          </a:p>
        </p:txBody>
      </p:sp>
      <p:pic>
        <p:nvPicPr>
          <p:cNvPr id="4" name="Picture 3" descr="3rd.jpg"/>
          <p:cNvPicPr>
            <a:picLocks noChangeAspect="1"/>
          </p:cNvPicPr>
          <p:nvPr/>
        </p:nvPicPr>
        <p:blipFill>
          <a:blip r:embed="rId2"/>
          <a:stretch>
            <a:fillRect/>
          </a:stretch>
        </p:blipFill>
        <p:spPr>
          <a:xfrm>
            <a:off x="2971800" y="3124200"/>
            <a:ext cx="3581400" cy="2133600"/>
          </a:xfrm>
          <a:prstGeom prst="rect">
            <a:avLst/>
          </a:prstGeom>
          <a:ln>
            <a:solidFill>
              <a:schemeClr val="tx1"/>
            </a:solidFill>
            <a:prstDash val="sysDash"/>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indent="0" algn="just">
              <a:buNone/>
            </a:pPr>
            <a:r>
              <a:rPr lang="en-US" dirty="0" smtClean="0"/>
              <a:t>Fourth gift is composed of large cubes divided into eight oblong prisms in each of which the length is twice. This is helpful to child in constricting different types of building or patterns when combine with the third gift.</a:t>
            </a:r>
          </a:p>
          <a:p>
            <a:pPr marL="0" indent="0" algn="just">
              <a:buNone/>
            </a:pPr>
            <a:endParaRPr lang="en-US" dirty="0" smtClean="0"/>
          </a:p>
          <a:p>
            <a:pPr marL="0" indent="0" algn="just">
              <a:buNone/>
            </a:pPr>
            <a:endParaRPr lang="en-US" dirty="0"/>
          </a:p>
        </p:txBody>
      </p:sp>
      <p:pic>
        <p:nvPicPr>
          <p:cNvPr id="4" name="Picture 3" descr="4th.jpg"/>
          <p:cNvPicPr>
            <a:picLocks noChangeAspect="1"/>
          </p:cNvPicPr>
          <p:nvPr/>
        </p:nvPicPr>
        <p:blipFill>
          <a:blip r:embed="rId2"/>
          <a:stretch>
            <a:fillRect/>
          </a:stretch>
        </p:blipFill>
        <p:spPr>
          <a:xfrm>
            <a:off x="2667000" y="3429000"/>
            <a:ext cx="3581400" cy="1981200"/>
          </a:xfrm>
          <a:prstGeom prst="rect">
            <a:avLst/>
          </a:prstGeom>
          <a:ln w="12700">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indent="0" algn="just">
              <a:buNone/>
            </a:pPr>
            <a:r>
              <a:rPr lang="en-US" dirty="0" smtClean="0"/>
              <a:t>Fifth gift is very much similar to gift three. It consists of large cubes divided into twenty seven small cubes, three of which are again divided diagonally into halves and three into quarter.</a:t>
            </a:r>
          </a:p>
          <a:p>
            <a:pPr marL="0" indent="0" algn="just">
              <a:buNone/>
            </a:pPr>
            <a:endParaRPr lang="en-US" dirty="0" smtClean="0"/>
          </a:p>
          <a:p>
            <a:pPr marL="0" indent="0" algn="just">
              <a:buNone/>
            </a:pPr>
            <a:endParaRPr lang="en-US" dirty="0"/>
          </a:p>
        </p:txBody>
      </p:sp>
      <p:pic>
        <p:nvPicPr>
          <p:cNvPr id="4" name="Picture 3" descr="5th.jpg"/>
          <p:cNvPicPr>
            <a:picLocks noChangeAspect="1"/>
          </p:cNvPicPr>
          <p:nvPr/>
        </p:nvPicPr>
        <p:blipFill>
          <a:blip r:embed="rId2"/>
          <a:stretch>
            <a:fillRect/>
          </a:stretch>
        </p:blipFill>
        <p:spPr>
          <a:xfrm>
            <a:off x="2667000" y="3124200"/>
            <a:ext cx="3810000" cy="1905000"/>
          </a:xfrm>
          <a:prstGeom prst="rect">
            <a:avLst/>
          </a:prstGeom>
          <a:ln w="9525">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lvl="0" indent="0" algn="just">
              <a:buNone/>
            </a:pPr>
            <a:r>
              <a:rPr lang="en-US" dirty="0" smtClean="0"/>
              <a:t>Sixth gift is again very similar to gift four. It consist of a large cube divided into eighteen whole and nine small oblong blocks. Children can form several designs from his gift. It is very useful in teaching numbers.</a:t>
            </a:r>
          </a:p>
          <a:p>
            <a:pPr marL="0" lvl="0" indent="0" algn="just">
              <a:buNone/>
            </a:pPr>
            <a:endParaRPr lang="en-US" dirty="0" smtClean="0"/>
          </a:p>
          <a:p>
            <a:pPr marL="0" lvl="0" indent="0" algn="just">
              <a:buNone/>
            </a:pPr>
            <a:endParaRPr lang="en-US" dirty="0" smtClean="0"/>
          </a:p>
          <a:p>
            <a:endParaRPr lang="en-US" dirty="0"/>
          </a:p>
        </p:txBody>
      </p:sp>
      <p:pic>
        <p:nvPicPr>
          <p:cNvPr id="4" name="Picture 3" descr="6th.jpg"/>
          <p:cNvPicPr>
            <a:picLocks noChangeAspect="1"/>
          </p:cNvPicPr>
          <p:nvPr/>
        </p:nvPicPr>
        <p:blipFill>
          <a:blip r:embed="rId2"/>
          <a:stretch>
            <a:fillRect/>
          </a:stretch>
        </p:blipFill>
        <p:spPr>
          <a:xfrm>
            <a:off x="2895600" y="3352800"/>
            <a:ext cx="3810000" cy="1981200"/>
          </a:xfrm>
          <a:prstGeom prst="rect">
            <a:avLst/>
          </a:prstGeom>
          <a:ln>
            <a:solidFill>
              <a:schemeClr val="tx1"/>
            </a:solidFill>
            <a:prstDash val="sysDot"/>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marL="0" lvl="0" indent="0" algn="just">
              <a:buNone/>
            </a:pPr>
            <a:r>
              <a:rPr lang="en-US" dirty="0" smtClean="0"/>
              <a:t>Seventh gift is comprised of set of square and triangular tablets made of fine wood in two </a:t>
            </a:r>
            <a:r>
              <a:rPr lang="en-US" dirty="0" err="1" smtClean="0"/>
              <a:t>colours</a:t>
            </a:r>
            <a:r>
              <a:rPr lang="en-US" dirty="0" smtClean="0"/>
              <a:t>. It provides help in many exercises in geometrical form and mosaic work. </a:t>
            </a:r>
          </a:p>
          <a:p>
            <a:pPr marL="0" lvl="0" indent="0" algn="just">
              <a:buNone/>
            </a:pPr>
            <a:endParaRPr lang="en-US" dirty="0" smtClean="0"/>
          </a:p>
          <a:p>
            <a:pPr marL="0" lvl="0" indent="0" algn="just">
              <a:buNone/>
            </a:pPr>
            <a:endParaRPr lang="en-US" dirty="0" smtClean="0"/>
          </a:p>
          <a:p>
            <a:endParaRPr lang="en-US" dirty="0"/>
          </a:p>
        </p:txBody>
      </p:sp>
      <p:pic>
        <p:nvPicPr>
          <p:cNvPr id="4" name="Picture 3" descr="7th.jpg"/>
          <p:cNvPicPr>
            <a:picLocks noChangeAspect="1"/>
          </p:cNvPicPr>
          <p:nvPr/>
        </p:nvPicPr>
        <p:blipFill>
          <a:blip r:embed="rId2"/>
          <a:stretch>
            <a:fillRect/>
          </a:stretch>
        </p:blipFill>
        <p:spPr>
          <a:xfrm>
            <a:off x="2667000" y="2971800"/>
            <a:ext cx="3581400" cy="2590800"/>
          </a:xfrm>
          <a:prstGeom prst="rect">
            <a:avLst/>
          </a:prstGeom>
          <a:ln>
            <a:solidFill>
              <a:schemeClr val="tx1"/>
            </a:solidFill>
            <a:prstDash val="dash"/>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Life History</a:t>
            </a:r>
            <a:endParaRPr lang="en-US" dirty="0"/>
          </a:p>
        </p:txBody>
      </p:sp>
      <p:sp>
        <p:nvSpPr>
          <p:cNvPr id="3" name="Content Placeholder 2"/>
          <p:cNvSpPr>
            <a:spLocks noGrp="1"/>
          </p:cNvSpPr>
          <p:nvPr>
            <p:ph idx="1"/>
          </p:nvPr>
        </p:nvSpPr>
        <p:spPr>
          <a:xfrm>
            <a:off x="457200" y="1371600"/>
            <a:ext cx="8229600" cy="4754563"/>
          </a:xfrm>
        </p:spPr>
        <p:txBody>
          <a:bodyPr/>
          <a:lstStyle/>
          <a:p>
            <a:pPr marL="0" indent="0" algn="just">
              <a:buNone/>
            </a:pPr>
            <a:r>
              <a:rPr lang="en-US" dirty="0" smtClean="0"/>
              <a:t>Friedrich Froebel was born in 21</a:t>
            </a:r>
            <a:r>
              <a:rPr lang="en-US" baseline="30000" dirty="0" smtClean="0"/>
              <a:t>st</a:t>
            </a:r>
            <a:r>
              <a:rPr lang="en-US" dirty="0" smtClean="0"/>
              <a:t> April, 1782. He was German educator who brought about a revolution in child education. His books and work have received a wide recognition </a:t>
            </a:r>
            <a:r>
              <a:rPr lang="en-US" dirty="0" smtClean="0"/>
              <a:t>all over </a:t>
            </a:r>
            <a:r>
              <a:rPr lang="en-US" dirty="0" smtClean="0"/>
              <a:t>the world. He is the founder of Kindergarten System of education. He died in 21</a:t>
            </a:r>
            <a:r>
              <a:rPr lang="en-US" baseline="30000" dirty="0" smtClean="0"/>
              <a:t>st</a:t>
            </a:r>
            <a:r>
              <a:rPr lang="en-US" dirty="0" smtClean="0"/>
              <a:t> June, 1852.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Famous Books</a:t>
            </a:r>
            <a:endParaRPr lang="en-US" dirty="0"/>
          </a:p>
        </p:txBody>
      </p:sp>
      <p:sp>
        <p:nvSpPr>
          <p:cNvPr id="3" name="Content Placeholder 2"/>
          <p:cNvSpPr>
            <a:spLocks noGrp="1"/>
          </p:cNvSpPr>
          <p:nvPr>
            <p:ph idx="1"/>
          </p:nvPr>
        </p:nvSpPr>
        <p:spPr>
          <a:xfrm>
            <a:off x="457200" y="1371600"/>
            <a:ext cx="8229600" cy="4754563"/>
          </a:xfrm>
        </p:spPr>
        <p:txBody>
          <a:bodyPr/>
          <a:lstStyle/>
          <a:p>
            <a:pPr marL="514350" indent="-514350">
              <a:buFont typeface="+mj-lt"/>
              <a:buAutoNum type="arabicPeriod"/>
            </a:pPr>
            <a:r>
              <a:rPr lang="en-US" dirty="0" smtClean="0"/>
              <a:t>Education of Man			</a:t>
            </a:r>
          </a:p>
          <a:p>
            <a:pPr marL="514350" indent="-514350">
              <a:buFont typeface="+mj-lt"/>
              <a:buAutoNum type="arabicPeriod"/>
            </a:pPr>
            <a:r>
              <a:rPr lang="en-US" dirty="0" smtClean="0"/>
              <a:t>Pedagogies of Kindergarten 	</a:t>
            </a:r>
          </a:p>
          <a:p>
            <a:pPr marL="514350" indent="-514350">
              <a:buFont typeface="+mj-lt"/>
              <a:buAutoNum type="arabicPeriod"/>
            </a:pPr>
            <a:r>
              <a:rPr lang="en-US" dirty="0" smtClean="0"/>
              <a:t>Education by Development		</a:t>
            </a:r>
          </a:p>
          <a:p>
            <a:pPr marL="514350" indent="-514350">
              <a:buFont typeface="+mj-lt"/>
              <a:buAutoNum type="arabicPeriod"/>
            </a:pPr>
            <a:r>
              <a:rPr lang="en-US" dirty="0" smtClean="0"/>
              <a:t>Mother play and Nursery songs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Educational Principles</a:t>
            </a:r>
            <a:endParaRPr lang="en-US" dirty="0"/>
          </a:p>
        </p:txBody>
      </p:sp>
      <p:sp>
        <p:nvSpPr>
          <p:cNvPr id="3" name="Content Placeholder 2"/>
          <p:cNvSpPr>
            <a:spLocks noGrp="1"/>
          </p:cNvSpPr>
          <p:nvPr>
            <p:ph idx="1"/>
          </p:nvPr>
        </p:nvSpPr>
        <p:spPr>
          <a:xfrm>
            <a:off x="457200" y="1371600"/>
            <a:ext cx="8229600" cy="5105400"/>
          </a:xfrm>
        </p:spPr>
        <p:txBody>
          <a:bodyPr>
            <a:normAutofit lnSpcReduction="10000"/>
          </a:bodyPr>
          <a:lstStyle/>
          <a:p>
            <a:pPr marL="514350" lvl="0" indent="-514350" algn="just">
              <a:buFont typeface="+mj-lt"/>
              <a:buAutoNum type="arabicPeriod"/>
            </a:pPr>
            <a:r>
              <a:rPr lang="en-US" dirty="0" smtClean="0"/>
              <a:t>Child must be educated in accordance with the laws of his development</a:t>
            </a:r>
          </a:p>
          <a:p>
            <a:pPr marL="514350" lvl="0" indent="-514350" algn="just">
              <a:buFont typeface="+mj-lt"/>
              <a:buAutoNum type="arabicPeriod"/>
            </a:pPr>
            <a:r>
              <a:rPr lang="en-US" dirty="0" smtClean="0"/>
              <a:t>Education should enable the child to realize unity in diversity</a:t>
            </a:r>
          </a:p>
          <a:p>
            <a:pPr marL="514350" lvl="0" indent="-514350" algn="just">
              <a:buFont typeface="+mj-lt"/>
              <a:buAutoNum type="arabicPeriod"/>
            </a:pPr>
            <a:r>
              <a:rPr lang="en-US" dirty="0" smtClean="0"/>
              <a:t>Direct self activity through social participation should be base of education process</a:t>
            </a:r>
          </a:p>
          <a:p>
            <a:pPr marL="514350" lvl="0" indent="-514350" algn="just">
              <a:buFont typeface="+mj-lt"/>
              <a:buAutoNum type="arabicPeriod"/>
            </a:pPr>
            <a:r>
              <a:rPr lang="en-US" dirty="0" smtClean="0"/>
              <a:t>He developed both theory and practical of play in education</a:t>
            </a:r>
          </a:p>
          <a:p>
            <a:pPr marL="514350" lvl="0" indent="-514350" algn="just">
              <a:buFont typeface="+mj-lt"/>
              <a:buAutoNum type="arabicPeriod"/>
            </a:pPr>
            <a:r>
              <a:rPr lang="en-US" dirty="0" smtClean="0"/>
              <a:t>He stressed upon religious education</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Aims of Education</a:t>
            </a:r>
            <a:endParaRPr lang="en-US" dirty="0"/>
          </a:p>
        </p:txBody>
      </p:sp>
      <p:sp>
        <p:nvSpPr>
          <p:cNvPr id="3" name="Content Placeholder 2"/>
          <p:cNvSpPr>
            <a:spLocks noGrp="1"/>
          </p:cNvSpPr>
          <p:nvPr>
            <p:ph idx="1"/>
          </p:nvPr>
        </p:nvSpPr>
        <p:spPr>
          <a:xfrm>
            <a:off x="457200" y="1371600"/>
            <a:ext cx="8229600" cy="5105400"/>
          </a:xfrm>
        </p:spPr>
        <p:txBody>
          <a:bodyPr>
            <a:normAutofit fontScale="85000" lnSpcReduction="20000"/>
          </a:bodyPr>
          <a:lstStyle/>
          <a:p>
            <a:pPr marL="514350" lvl="0" indent="-514350" algn="just">
              <a:buFont typeface="+mj-lt"/>
              <a:buAutoNum type="arabicPeriod"/>
            </a:pPr>
            <a:r>
              <a:rPr lang="en-US" dirty="0" smtClean="0"/>
              <a:t>Continuous Development</a:t>
            </a:r>
          </a:p>
          <a:p>
            <a:pPr marL="514350" lvl="0" indent="-514350" algn="just">
              <a:buFont typeface="+mj-lt"/>
              <a:buAutoNum type="arabicPeriod"/>
            </a:pPr>
            <a:r>
              <a:rPr lang="en-US" dirty="0" smtClean="0"/>
              <a:t>Complete personality development</a:t>
            </a:r>
          </a:p>
          <a:p>
            <a:pPr marL="514350" lvl="0" indent="-514350" algn="just">
              <a:buFont typeface="+mj-lt"/>
              <a:buAutoNum type="arabicPeriod"/>
            </a:pPr>
            <a:r>
              <a:rPr lang="en-US" dirty="0" smtClean="0"/>
              <a:t>Moral and ethical education</a:t>
            </a:r>
          </a:p>
          <a:p>
            <a:pPr marL="514350" lvl="0" indent="-514350" algn="just">
              <a:buFont typeface="+mj-lt"/>
              <a:buAutoNum type="arabicPeriod"/>
            </a:pPr>
            <a:r>
              <a:rPr lang="en-US" dirty="0" smtClean="0"/>
              <a:t>Create religious interest among students</a:t>
            </a:r>
          </a:p>
          <a:p>
            <a:pPr marL="514350" lvl="0" indent="-514350" algn="just">
              <a:buFont typeface="+mj-lt"/>
              <a:buAutoNum type="arabicPeriod"/>
            </a:pPr>
            <a:r>
              <a:rPr lang="en-US" dirty="0" smtClean="0"/>
              <a:t>Provide latest and complete information (technological changes)</a:t>
            </a:r>
          </a:p>
          <a:p>
            <a:pPr marL="514350" lvl="0" indent="-514350" algn="just">
              <a:buFont typeface="+mj-lt"/>
              <a:buAutoNum type="arabicPeriod"/>
            </a:pPr>
            <a:r>
              <a:rPr lang="en-US" dirty="0" smtClean="0"/>
              <a:t>Develop freedom of thinking</a:t>
            </a:r>
          </a:p>
          <a:p>
            <a:pPr marL="514350" lvl="0" indent="-514350" algn="just">
              <a:buFont typeface="+mj-lt"/>
              <a:buAutoNum type="arabicPeriod"/>
            </a:pPr>
            <a:r>
              <a:rPr lang="en-US" dirty="0" smtClean="0"/>
              <a:t>Develop good attitude and Brotherhood</a:t>
            </a:r>
          </a:p>
          <a:p>
            <a:pPr marL="514350" lvl="0" indent="-514350" algn="just">
              <a:buFont typeface="+mj-lt"/>
              <a:buAutoNum type="arabicPeriod"/>
            </a:pPr>
            <a:r>
              <a:rPr lang="en-US" dirty="0" smtClean="0"/>
              <a:t>Development of intellectual abilities and sense of curiosity</a:t>
            </a:r>
          </a:p>
          <a:p>
            <a:pPr marL="514350" lvl="0" indent="-514350" algn="just">
              <a:buFont typeface="+mj-lt"/>
              <a:buAutoNum type="arabicPeriod"/>
            </a:pPr>
            <a:r>
              <a:rPr lang="en-US" dirty="0" smtClean="0"/>
              <a:t>Awareness about natural laws and facts</a:t>
            </a:r>
          </a:p>
          <a:p>
            <a:pPr marL="514350" lvl="0" indent="-514350" algn="just">
              <a:buFont typeface="+mj-lt"/>
              <a:buAutoNum type="arabicPeriod"/>
            </a:pPr>
            <a:r>
              <a:rPr lang="en-US" dirty="0" smtClean="0"/>
              <a:t>Recognition about philosophy of life</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b="1" dirty="0" smtClean="0"/>
              <a:t>Kindergarten System</a:t>
            </a:r>
            <a:endParaRPr lang="en-US" dirty="0"/>
          </a:p>
        </p:txBody>
      </p:sp>
      <p:sp>
        <p:nvSpPr>
          <p:cNvPr id="3" name="Content Placeholder 2"/>
          <p:cNvSpPr>
            <a:spLocks noGrp="1"/>
          </p:cNvSpPr>
          <p:nvPr>
            <p:ph idx="1"/>
          </p:nvPr>
        </p:nvSpPr>
        <p:spPr>
          <a:xfrm>
            <a:off x="457200" y="1371600"/>
            <a:ext cx="8229600" cy="4953000"/>
          </a:xfrm>
        </p:spPr>
        <p:txBody>
          <a:bodyPr/>
          <a:lstStyle/>
          <a:p>
            <a:pPr marL="0" indent="0" algn="just">
              <a:buNone/>
            </a:pPr>
            <a:r>
              <a:rPr lang="en-US" dirty="0" smtClean="0"/>
              <a:t>Kindergarten is a German word which means “Children Garden” a place where young human “plants” are cultivated. School considered as garden, teacher as gardener and children as plants. He says that much similarity is found between child and plant and the development process is same.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Characteristics of Kindergarten</a:t>
            </a:r>
            <a:endParaRPr lang="en-US" dirty="0"/>
          </a:p>
        </p:txBody>
      </p:sp>
      <p:sp>
        <p:nvSpPr>
          <p:cNvPr id="3" name="Content Placeholder 2"/>
          <p:cNvSpPr>
            <a:spLocks noGrp="1"/>
          </p:cNvSpPr>
          <p:nvPr>
            <p:ph idx="1"/>
          </p:nvPr>
        </p:nvSpPr>
        <p:spPr>
          <a:xfrm>
            <a:off x="457200" y="1371600"/>
            <a:ext cx="8229600" cy="5181600"/>
          </a:xfrm>
        </p:spPr>
        <p:txBody>
          <a:bodyPr>
            <a:normAutofit fontScale="77500" lnSpcReduction="20000"/>
          </a:bodyPr>
          <a:lstStyle/>
          <a:p>
            <a:pPr marL="514350" lvl="0" indent="-514350" algn="just">
              <a:buFont typeface="+mj-lt"/>
              <a:buAutoNum type="arabicPeriod"/>
            </a:pPr>
            <a:r>
              <a:rPr lang="en-US" dirty="0" smtClean="0"/>
              <a:t>Provide opportunity of independent development</a:t>
            </a:r>
          </a:p>
          <a:p>
            <a:pPr marL="514350" lvl="0" indent="-514350" algn="just">
              <a:buFont typeface="+mj-lt"/>
              <a:buAutoNum type="arabicPeriod"/>
            </a:pPr>
            <a:r>
              <a:rPr lang="en-US" dirty="0" smtClean="0"/>
              <a:t>Children should inclined towards education in early age</a:t>
            </a:r>
          </a:p>
          <a:p>
            <a:pPr marL="514350" lvl="0" indent="-514350" algn="just">
              <a:buFont typeface="+mj-lt"/>
              <a:buAutoNum type="arabicPeriod"/>
            </a:pPr>
            <a:r>
              <a:rPr lang="en-US" dirty="0" smtClean="0"/>
              <a:t>Education according to nature and capacity</a:t>
            </a:r>
          </a:p>
          <a:p>
            <a:pPr marL="514350" lvl="0" indent="-514350" algn="just">
              <a:buFont typeface="+mj-lt"/>
              <a:buAutoNum type="arabicPeriod"/>
            </a:pPr>
            <a:r>
              <a:rPr lang="en-US" dirty="0" smtClean="0"/>
              <a:t>Give importance to their interest and education through play</a:t>
            </a:r>
          </a:p>
          <a:p>
            <a:pPr marL="514350" lvl="0" indent="-514350" algn="just">
              <a:buFont typeface="+mj-lt"/>
              <a:buAutoNum type="arabicPeriod"/>
            </a:pPr>
            <a:r>
              <a:rPr lang="en-US" dirty="0" smtClean="0"/>
              <a:t>Busy them in work and education through work </a:t>
            </a:r>
          </a:p>
          <a:p>
            <a:pPr marL="514350" lvl="0" indent="-514350" algn="just">
              <a:buFont typeface="+mj-lt"/>
              <a:buAutoNum type="arabicPeriod"/>
            </a:pPr>
            <a:r>
              <a:rPr lang="en-US" dirty="0" smtClean="0"/>
              <a:t>Humane and sympathetically </a:t>
            </a:r>
            <a:r>
              <a:rPr lang="en-US" dirty="0" err="1" smtClean="0"/>
              <a:t>behaviour</a:t>
            </a:r>
            <a:r>
              <a:rPr lang="en-US" dirty="0" smtClean="0"/>
              <a:t> during work by the teacher</a:t>
            </a:r>
          </a:p>
          <a:p>
            <a:pPr marL="514350" lvl="0" indent="-514350" algn="just">
              <a:buFont typeface="+mj-lt"/>
              <a:buAutoNum type="arabicPeriod"/>
            </a:pPr>
            <a:r>
              <a:rPr lang="en-US" dirty="0" smtClean="0"/>
              <a:t>Provide support during work activity and praise their efforts</a:t>
            </a:r>
          </a:p>
          <a:p>
            <a:pPr marL="514350" lvl="0" indent="-514350" algn="just">
              <a:buFont typeface="+mj-lt"/>
              <a:buAutoNum type="arabicPeriod"/>
            </a:pPr>
            <a:r>
              <a:rPr lang="en-US" dirty="0" smtClean="0"/>
              <a:t>Books are boring so that their study should be reduce</a:t>
            </a:r>
          </a:p>
          <a:p>
            <a:pPr marL="514350" lvl="0" indent="-514350" algn="just">
              <a:buFont typeface="+mj-lt"/>
              <a:buAutoNum type="arabicPeriod"/>
            </a:pPr>
            <a:r>
              <a:rPr lang="en-US" dirty="0" smtClean="0"/>
              <a:t>Education should be through songs, stories, activity and physical training</a:t>
            </a:r>
          </a:p>
          <a:p>
            <a:pPr marL="514350" indent="-514350" algn="just">
              <a:buFont typeface="+mj-lt"/>
              <a:buAutoNum type="arabicPeriod"/>
            </a:pPr>
            <a:r>
              <a:rPr lang="en-US" dirty="0" smtClean="0"/>
              <a:t>Religious Education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Froebel Gifts</a:t>
            </a:r>
            <a:endParaRPr lang="en-US" dirty="0"/>
          </a:p>
        </p:txBody>
      </p:sp>
      <p:sp>
        <p:nvSpPr>
          <p:cNvPr id="3" name="Content Placeholder 2"/>
          <p:cNvSpPr>
            <a:spLocks noGrp="1"/>
          </p:cNvSpPr>
          <p:nvPr>
            <p:ph idx="1"/>
          </p:nvPr>
        </p:nvSpPr>
        <p:spPr>
          <a:xfrm>
            <a:off x="457200" y="1371600"/>
            <a:ext cx="8229600" cy="5105400"/>
          </a:xfrm>
        </p:spPr>
        <p:txBody>
          <a:bodyPr/>
          <a:lstStyle/>
          <a:p>
            <a:pPr marL="514350" indent="-514350" algn="just">
              <a:buFont typeface="+mj-lt"/>
              <a:buAutoNum type="arabicPeriod"/>
            </a:pPr>
            <a:r>
              <a:rPr lang="en-US" dirty="0" smtClean="0"/>
              <a:t>First gift consist of six </a:t>
            </a:r>
            <a:r>
              <a:rPr lang="en-US" dirty="0" err="1" smtClean="0"/>
              <a:t>coloured</a:t>
            </a:r>
            <a:r>
              <a:rPr lang="en-US" dirty="0" smtClean="0"/>
              <a:t> balls contained in box. The balls of different </a:t>
            </a:r>
            <a:r>
              <a:rPr lang="en-US" dirty="0" err="1" smtClean="0"/>
              <a:t>colours</a:t>
            </a:r>
            <a:r>
              <a:rPr lang="en-US" dirty="0" smtClean="0"/>
              <a:t>. The balls are intended to give the student an idea of </a:t>
            </a:r>
            <a:r>
              <a:rPr lang="en-US" dirty="0" err="1" smtClean="0"/>
              <a:t>colours</a:t>
            </a:r>
            <a:r>
              <a:rPr lang="en-US" dirty="0" smtClean="0"/>
              <a:t> material and motion</a:t>
            </a:r>
          </a:p>
          <a:p>
            <a:pPr marL="514350" indent="-514350" algn="just">
              <a:buFont typeface="+mj-lt"/>
              <a:buAutoNum type="arabicPeriod"/>
            </a:pPr>
            <a:endParaRPr lang="en-US" dirty="0"/>
          </a:p>
        </p:txBody>
      </p:sp>
      <p:pic>
        <p:nvPicPr>
          <p:cNvPr id="8" name="Picture 7" descr="gift 1.jpg"/>
          <p:cNvPicPr>
            <a:picLocks noChangeAspect="1"/>
          </p:cNvPicPr>
          <p:nvPr/>
        </p:nvPicPr>
        <p:blipFill>
          <a:blip r:embed="rId2"/>
          <a:stretch>
            <a:fillRect/>
          </a:stretch>
        </p:blipFill>
        <p:spPr>
          <a:xfrm>
            <a:off x="2590800" y="3810000"/>
            <a:ext cx="3200400" cy="23622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lvl="0" indent="0" algn="just">
              <a:buNone/>
            </a:pPr>
            <a:r>
              <a:rPr lang="en-US" dirty="0" smtClean="0"/>
              <a:t>Second gift consist of sphere, a cube and cylinder made of hard wood. Child plays with them and the mobility of the sphere. He learns that the cylinder is both movable and stable.</a:t>
            </a:r>
          </a:p>
          <a:p>
            <a:pPr marL="0" lvl="0" indent="0" algn="just">
              <a:buNone/>
            </a:pPr>
            <a:endParaRPr lang="en-US" dirty="0" smtClean="0"/>
          </a:p>
          <a:p>
            <a:pPr marL="0" lvl="0" indent="0" algn="just">
              <a:buNone/>
            </a:pPr>
            <a:endParaRPr lang="en-US" dirty="0" smtClean="0"/>
          </a:p>
          <a:p>
            <a:endParaRPr lang="en-US" dirty="0"/>
          </a:p>
        </p:txBody>
      </p:sp>
      <p:pic>
        <p:nvPicPr>
          <p:cNvPr id="4" name="Picture 3" descr="2nd.jpg"/>
          <p:cNvPicPr>
            <a:picLocks noChangeAspect="1"/>
          </p:cNvPicPr>
          <p:nvPr/>
        </p:nvPicPr>
        <p:blipFill>
          <a:blip r:embed="rId2"/>
          <a:stretch>
            <a:fillRect/>
          </a:stretch>
        </p:blipFill>
        <p:spPr>
          <a:xfrm>
            <a:off x="2590800" y="3352800"/>
            <a:ext cx="3657600" cy="1905000"/>
          </a:xfrm>
          <a:prstGeom prst="rect">
            <a:avLst/>
          </a:prstGeom>
          <a:ln w="6350">
            <a:solidFill>
              <a:schemeClr val="tx1"/>
            </a:solid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TotalTime>
  <Words>571</Words>
  <Application>Microsoft Office PowerPoint</Application>
  <PresentationFormat>On-screen Show (4:3)</PresentationFormat>
  <Paragraphs>50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FRIEDRICH AUGHAST FROEBEL </vt:lpstr>
      <vt:lpstr>Life History</vt:lpstr>
      <vt:lpstr>Famous Books</vt:lpstr>
      <vt:lpstr>Educational Principles</vt:lpstr>
      <vt:lpstr>Aims of Education</vt:lpstr>
      <vt:lpstr>Kindergarten System</vt:lpstr>
      <vt:lpstr>Characteristics of Kindergarten</vt:lpstr>
      <vt:lpstr>Froebel Gifts</vt:lpstr>
      <vt:lpstr>Slide 9</vt:lpstr>
      <vt:lpstr>Slide 10</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IUBRYK</cp:lastModifiedBy>
  <cp:revision>32</cp:revision>
  <dcterms:created xsi:type="dcterms:W3CDTF">2013-01-14T10:03:57Z</dcterms:created>
  <dcterms:modified xsi:type="dcterms:W3CDTF">2019-04-29T04:11:04Z</dcterms:modified>
</cp:coreProperties>
</file>